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8" r:id="rId4"/>
  </p:sldMasterIdLst>
  <p:notesMasterIdLst>
    <p:notesMasterId r:id="rId15"/>
  </p:notesMasterIdLst>
  <p:handoutMasterIdLst>
    <p:handoutMasterId r:id="rId16"/>
  </p:handoutMasterIdLst>
  <p:sldIdLst>
    <p:sldId id="256" r:id="rId5"/>
    <p:sldId id="367" r:id="rId6"/>
    <p:sldId id="384" r:id="rId7"/>
    <p:sldId id="363" r:id="rId8"/>
    <p:sldId id="364" r:id="rId9"/>
    <p:sldId id="262" r:id="rId10"/>
    <p:sldId id="389" r:id="rId11"/>
    <p:sldId id="383" r:id="rId12"/>
    <p:sldId id="390" r:id="rId13"/>
    <p:sldId id="391" r:id="rId14"/>
  </p:sldIdLst>
  <p:sldSz cx="9144000" cy="6858000" type="screen4x3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8">
          <p15:clr>
            <a:srgbClr val="A4A3A4"/>
          </p15:clr>
        </p15:guide>
        <p15:guide id="2" orient="horz" pos="1088">
          <p15:clr>
            <a:srgbClr val="A4A3A4"/>
          </p15:clr>
        </p15:guide>
        <p15:guide id="3" pos="5544">
          <p15:clr>
            <a:srgbClr val="A4A3A4"/>
          </p15:clr>
        </p15:guide>
        <p15:guide id="4" pos="907">
          <p15:clr>
            <a:srgbClr val="A4A3A4"/>
          </p15:clr>
        </p15:guide>
        <p15:guide id="5" pos="559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im Beck Hansen" initials="KBH" lastIdx="8" clrIdx="0"/>
  <p:cmAuthor id="1" name="Bruger" initials="B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BEB"/>
    <a:srgbClr val="69833C"/>
    <a:srgbClr val="CE6220"/>
    <a:srgbClr val="A41E70"/>
    <a:srgbClr val="B50E20"/>
    <a:srgbClr val="CD0920"/>
    <a:srgbClr val="93111D"/>
    <a:srgbClr val="822A1D"/>
    <a:srgbClr val="7A0037"/>
    <a:srgbClr val="F391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24" autoAdjust="0"/>
    <p:restoredTop sz="96911" autoAdjust="0"/>
  </p:normalViewPr>
  <p:slideViewPr>
    <p:cSldViewPr snapToGrid="0" snapToObjects="1">
      <p:cViewPr varScale="1">
        <p:scale>
          <a:sx n="128" d="100"/>
          <a:sy n="128" d="100"/>
        </p:scale>
        <p:origin x="1472" y="376"/>
      </p:cViewPr>
      <p:guideLst>
        <p:guide orient="horz" pos="418"/>
        <p:guide orient="horz" pos="1088"/>
        <p:guide pos="5544"/>
        <p:guide pos="907"/>
        <p:guide pos="559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319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>
              <a:latin typeface="Arial"/>
            </a:endParaRPr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4FD423-47B7-AD43-A2B4-394EFF03E940}" type="datetime1">
              <a:rPr lang="da-DK" smtClean="0">
                <a:latin typeface="Arial"/>
              </a:rPr>
              <a:pPr/>
              <a:t>09.08.2021</a:t>
            </a:fld>
            <a:endParaRPr lang="da-DK" dirty="0">
              <a:latin typeface="Arial"/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>
              <a:latin typeface="Arial"/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DADF07-9012-364D-B34A-A1DA5B83A755}" type="slidenum">
              <a:rPr lang="da-DK" smtClean="0">
                <a:latin typeface="Arial"/>
              </a:rPr>
              <a:pPr/>
              <a:t>‹nr.›</a:t>
            </a:fld>
            <a:endParaRPr lang="da-DK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04285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DA6EB5DD-E5A1-704D-89DE-86241C8D4F7D}" type="datetime1">
              <a:rPr lang="da-DK" smtClean="0"/>
              <a:pPr/>
              <a:t>09.08.2021</a:t>
            </a:fld>
            <a:endParaRPr lang="da-DK" dirty="0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 dirty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CB69AABF-E0AE-0840-972E-9C96B4ACDE5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483330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9AABF-E0AE-0840-972E-9C96B4ACDE56}" type="slidenum">
              <a:rPr lang="da-DK" smtClean="0"/>
              <a:pPr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70501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9AABF-E0AE-0840-972E-9C96B4ACDE56}" type="slidenum">
              <a:rPr lang="da-DK" smtClean="0"/>
              <a:pPr/>
              <a:t>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42742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9AABF-E0AE-0840-972E-9C96B4ACDE56}" type="slidenum">
              <a:rPr lang="da-DK" smtClean="0"/>
              <a:pPr/>
              <a:t>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15762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9AABF-E0AE-0840-972E-9C96B4ACDE56}" type="slidenum">
              <a:rPr lang="da-DK" smtClean="0"/>
              <a:pPr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18944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9AABF-E0AE-0840-972E-9C96B4ACDE56}" type="slidenum">
              <a:rPr lang="da-DK" smtClean="0"/>
              <a:pPr/>
              <a:t>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03671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9AABF-E0AE-0840-972E-9C96B4ACDE56}" type="slidenum">
              <a:rPr lang="da-DK" smtClean="0"/>
              <a:pPr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68640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9AABF-E0AE-0840-972E-9C96B4ACDE56}" type="slidenum">
              <a:rPr lang="da-DK" smtClean="0"/>
              <a:pPr/>
              <a:t>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6316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6294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 b="0" i="0">
                <a:solidFill>
                  <a:schemeClr val="tx1">
                    <a:tint val="75000"/>
                  </a:schemeClr>
                </a:solidFill>
                <a:latin typeface="Myriad Bold"/>
                <a:cs typeface="Myriad Bold"/>
              </a:defRPr>
            </a:lvl1pPr>
          </a:lstStyle>
          <a:p>
            <a:r>
              <a:rPr lang="da-DK" dirty="0">
                <a:latin typeface="Arial"/>
                <a:cs typeface="Arial"/>
              </a:rPr>
              <a:t>IUG 2013 </a:t>
            </a:r>
            <a:fld id="{873975A7-53A8-D74B-9AF9-6C7A67E86880}" type="slidenum">
              <a:rPr lang="da-DK" smtClean="0">
                <a:latin typeface="Arial"/>
                <a:cs typeface="Arial"/>
              </a:rPr>
              <a:pPr/>
              <a:t>‹nr.›</a:t>
            </a:fld>
            <a:endParaRPr lang="da-DK" dirty="0"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6294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1" i="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da-DK" dirty="0"/>
              <a:t>IUG 2013 </a:t>
            </a:r>
            <a:fld id="{873975A7-53A8-D74B-9AF9-6C7A67E86880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1800001"/>
            <a:ext cx="6480000" cy="562200"/>
          </a:xfrm>
          <a:prstGeom prst="rect">
            <a:avLst/>
          </a:prstGeom>
          <a:noFill/>
        </p:spPr>
        <p:txBody>
          <a:bodyPr vert="horz" lIns="0" tIns="0" rIns="0" bIns="0"/>
          <a:lstStyle>
            <a:lvl1pPr marL="0" indent="0">
              <a:lnSpc>
                <a:spcPts val="2400"/>
              </a:lnSpc>
              <a:buFontTx/>
              <a:buNone/>
              <a:defRPr sz="1600" baseline="0">
                <a:solidFill>
                  <a:schemeClr val="bg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>
              <a:defRPr sz="1800"/>
            </a:lvl2pPr>
          </a:lstStyle>
          <a:p>
            <a:pPr lvl="0"/>
            <a:r>
              <a:rPr lang="da-DK" dirty="0"/>
              <a:t>Her er brødteksten, typografi Arial/ Punktstørrelse 16pt. Skydning 22pt. </a:t>
            </a:r>
          </a:p>
        </p:txBody>
      </p:sp>
      <p:sp>
        <p:nvSpPr>
          <p:cNvPr id="9" name="Pladsholder til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1080000" y="2667000"/>
            <a:ext cx="6692900" cy="685800"/>
          </a:xfrm>
          <a:prstGeom prst="rect">
            <a:avLst/>
          </a:prstGeom>
          <a:noFill/>
        </p:spPr>
        <p:txBody>
          <a:bodyPr vert="horz" lIns="0" tIns="0" rIns="0" bIns="0"/>
          <a:lstStyle>
            <a:lvl1pPr marL="180000" indent="-180000">
              <a:lnSpc>
                <a:spcPts val="2400"/>
              </a:lnSpc>
              <a:spcBef>
                <a:spcPts val="0"/>
              </a:spcBef>
              <a:buClr>
                <a:srgbClr val="FF6600"/>
              </a:buClr>
              <a:buSzPct val="140000"/>
              <a:buFont typeface="Arial"/>
              <a:buChar char="•"/>
              <a:defRPr sz="1600">
                <a:solidFill>
                  <a:schemeClr val="bg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>
              <a:defRPr sz="1800"/>
            </a:lvl2pPr>
          </a:lstStyle>
          <a:p>
            <a:pPr lvl="0"/>
            <a:r>
              <a:rPr lang="da-DK" dirty="0"/>
              <a:t>Hermed eksempel på punktopstilling</a:t>
            </a:r>
          </a:p>
        </p:txBody>
      </p:sp>
      <p:sp>
        <p:nvSpPr>
          <p:cNvPr id="10" name="Pladsholder til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1067300" y="3644900"/>
            <a:ext cx="6692900" cy="685800"/>
          </a:xfrm>
          <a:prstGeom prst="rect">
            <a:avLst/>
          </a:prstGeom>
          <a:noFill/>
        </p:spPr>
        <p:txBody>
          <a:bodyPr vert="horz" lIns="0" tIns="0" rIns="0" bIns="0"/>
          <a:lstStyle>
            <a:lvl1pPr marL="180000" indent="-18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40000"/>
              <a:buFont typeface="Arial"/>
              <a:buNone/>
              <a:defRPr sz="1400" b="1" i="0" baseline="0">
                <a:solidFill>
                  <a:schemeClr val="bg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>
              <a:defRPr sz="1800"/>
            </a:lvl2pPr>
          </a:lstStyle>
          <a:p>
            <a:pPr>
              <a:lnSpc>
                <a:spcPts val="2400"/>
              </a:lnSpc>
              <a:spcAft>
                <a:spcPts val="600"/>
              </a:spcAft>
            </a:pPr>
            <a:r>
              <a:rPr lang="da-DK" b="1" dirty="0">
                <a:solidFill>
                  <a:schemeClr val="bg2"/>
                </a:solidFill>
                <a:latin typeface="Myriad Pro"/>
                <a:cs typeface="Myriad Pro"/>
              </a:rPr>
              <a:t>Eksempel på mellemrubrik</a:t>
            </a:r>
          </a:p>
        </p:txBody>
      </p:sp>
      <p:sp>
        <p:nvSpPr>
          <p:cNvPr id="12" name="Pladsholder til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80000" y="1041900"/>
            <a:ext cx="5905500" cy="5202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ts val="3600"/>
              </a:lnSpc>
              <a:spcBef>
                <a:spcPts val="0"/>
              </a:spcBef>
              <a:buFontTx/>
              <a:buNone/>
              <a:defRPr sz="2800" baseline="0">
                <a:solidFill>
                  <a:schemeClr val="bg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 marL="0" algn="l">
              <a:buFontTx/>
              <a:buNone/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2pPr>
            <a:lvl3pPr marL="0" algn="l">
              <a:buFontTx/>
              <a:buNone/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3pPr>
            <a:lvl4pPr marL="0" algn="l">
              <a:buFontTx/>
              <a:buNone/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4pPr>
            <a:lvl5pPr marL="0" algn="l">
              <a:buFontTx/>
              <a:buNone/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da-DK" dirty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3614722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frundet rektangel 7"/>
          <p:cNvSpPr>
            <a:spLocks noChangeAspect="1"/>
          </p:cNvSpPr>
          <p:nvPr userDrawn="1"/>
        </p:nvSpPr>
        <p:spPr>
          <a:xfrm rot="20670312" flipH="1" flipV="1">
            <a:off x="-1080000" y="-1080000"/>
            <a:ext cx="9315753" cy="6642832"/>
          </a:xfrm>
          <a:prstGeom prst="roundRect">
            <a:avLst/>
          </a:prstGeom>
          <a:solidFill>
            <a:schemeClr val="tx1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da-DK" dirty="0">
              <a:latin typeface="Arial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6294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1" i="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da-DK" dirty="0"/>
              <a:t>IUG 2013 </a:t>
            </a:r>
            <a:fld id="{873975A7-53A8-D74B-9AF9-6C7A67E86880}" type="slidenum">
              <a:rPr lang="da-DK" smtClean="0"/>
              <a:pPr/>
              <a:t>‹nr.›</a:t>
            </a:fld>
            <a:endParaRPr lang="da-DK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Myriad Pro"/>
          <a:ea typeface="+mj-ea"/>
          <a:cs typeface="Myriad Pro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Myriad Roman"/>
          <a:ea typeface="+mn-ea"/>
          <a:cs typeface="Myriad Roman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Myriad Roman"/>
          <a:ea typeface="+mn-ea"/>
          <a:cs typeface="Myriad Roman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Myriad Roman"/>
          <a:ea typeface="+mn-ea"/>
          <a:cs typeface="Myriad Roman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Myriad Roman"/>
          <a:ea typeface="+mn-ea"/>
          <a:cs typeface="Myriad Roman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Myriad Roman"/>
          <a:ea typeface="+mn-ea"/>
          <a:cs typeface="Myriad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801" y="463549"/>
            <a:ext cx="4741334" cy="1703917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801" y="2501898"/>
            <a:ext cx="4741334" cy="355600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313E5C3-799C-424E-ACCA-1DD5BE51B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0000" y="1686289"/>
            <a:ext cx="6672522" cy="1666512"/>
          </a:xfrm>
        </p:spPr>
        <p:txBody>
          <a:bodyPr/>
          <a:lstStyle/>
          <a:p>
            <a:r>
              <a:rPr lang="da-DK" dirty="0" err="1"/>
              <a:t>Youth</a:t>
            </a:r>
            <a:r>
              <a:rPr lang="da-DK" dirty="0"/>
              <a:t> </a:t>
            </a:r>
            <a:r>
              <a:rPr lang="da-DK" dirty="0" err="1"/>
              <a:t>unemployment</a:t>
            </a:r>
            <a:r>
              <a:rPr lang="da-DK" dirty="0"/>
              <a:t> rate of </a:t>
            </a:r>
            <a:r>
              <a:rPr lang="da-DK" dirty="0" err="1"/>
              <a:t>about</a:t>
            </a:r>
            <a:r>
              <a:rPr lang="da-DK" dirty="0"/>
              <a:t> 60 % is </a:t>
            </a:r>
            <a:r>
              <a:rPr lang="da-DK" dirty="0" err="1"/>
              <a:t>closely</a:t>
            </a:r>
            <a:r>
              <a:rPr lang="da-DK" dirty="0"/>
              <a:t> </a:t>
            </a:r>
            <a:r>
              <a:rPr lang="da-DK" dirty="0" err="1"/>
              <a:t>connected</a:t>
            </a:r>
            <a:r>
              <a:rPr lang="da-DK" dirty="0"/>
              <a:t> to </a:t>
            </a:r>
            <a:r>
              <a:rPr lang="da-DK" dirty="0" err="1"/>
              <a:t>high</a:t>
            </a:r>
            <a:r>
              <a:rPr lang="da-DK" dirty="0"/>
              <a:t> </a:t>
            </a:r>
            <a:r>
              <a:rPr lang="da-DK" dirty="0" err="1"/>
              <a:t>levels</a:t>
            </a:r>
            <a:r>
              <a:rPr lang="da-DK" dirty="0"/>
              <a:t> of </a:t>
            </a:r>
            <a:r>
              <a:rPr lang="da-DK" dirty="0" err="1"/>
              <a:t>illiteracy</a:t>
            </a:r>
            <a:r>
              <a:rPr lang="da-DK" dirty="0"/>
              <a:t> and </a:t>
            </a:r>
            <a:r>
              <a:rPr lang="da-DK" dirty="0" err="1"/>
              <a:t>unskilled</a:t>
            </a:r>
            <a:r>
              <a:rPr lang="da-DK" dirty="0"/>
              <a:t> </a:t>
            </a:r>
            <a:r>
              <a:rPr lang="da-DK" dirty="0" err="1"/>
              <a:t>labour</a:t>
            </a:r>
            <a:r>
              <a:rPr lang="da-DK" dirty="0"/>
              <a:t>, a </a:t>
            </a:r>
            <a:r>
              <a:rPr lang="da-DK" dirty="0" err="1"/>
              <a:t>lack</a:t>
            </a:r>
            <a:r>
              <a:rPr lang="da-DK" dirty="0"/>
              <a:t> of private </a:t>
            </a:r>
            <a:r>
              <a:rPr lang="da-DK" dirty="0" err="1"/>
              <a:t>sector</a:t>
            </a:r>
            <a:r>
              <a:rPr lang="da-DK" dirty="0"/>
              <a:t> jobs, and </a:t>
            </a:r>
            <a:r>
              <a:rPr lang="da-DK" dirty="0" err="1"/>
              <a:t>low</a:t>
            </a:r>
            <a:r>
              <a:rPr lang="da-DK" dirty="0"/>
              <a:t> </a:t>
            </a:r>
            <a:r>
              <a:rPr lang="da-DK" dirty="0" err="1"/>
              <a:t>pay</a:t>
            </a:r>
            <a:r>
              <a:rPr lang="da-DK" dirty="0"/>
              <a:t>. </a:t>
            </a:r>
          </a:p>
          <a:p>
            <a:endParaRPr lang="da-DK" dirty="0"/>
          </a:p>
          <a:p>
            <a:r>
              <a:rPr lang="da-DK" dirty="0"/>
              <a:t>The Ebola </a:t>
            </a:r>
            <a:r>
              <a:rPr lang="da-DK" dirty="0" err="1"/>
              <a:t>outbreak</a:t>
            </a:r>
            <a:r>
              <a:rPr lang="da-DK" dirty="0"/>
              <a:t> </a:t>
            </a:r>
            <a:r>
              <a:rPr lang="da-DK" dirty="0" err="1"/>
              <a:t>during</a:t>
            </a:r>
            <a:r>
              <a:rPr lang="da-DK" dirty="0"/>
              <a:t> 2014- 2015, </a:t>
            </a:r>
            <a:r>
              <a:rPr lang="da-DK" dirty="0" err="1"/>
              <a:t>combined</a:t>
            </a:r>
            <a:r>
              <a:rPr lang="da-DK" dirty="0"/>
              <a:t> with </a:t>
            </a:r>
            <a:r>
              <a:rPr lang="da-DK" dirty="0" err="1"/>
              <a:t>falling</a:t>
            </a:r>
            <a:r>
              <a:rPr lang="da-DK" dirty="0"/>
              <a:t> global </a:t>
            </a:r>
            <a:r>
              <a:rPr lang="da-DK" dirty="0" err="1"/>
              <a:t>commodities</a:t>
            </a:r>
            <a:r>
              <a:rPr lang="da-DK" dirty="0"/>
              <a:t> </a:t>
            </a:r>
            <a:r>
              <a:rPr lang="da-DK" dirty="0" err="1"/>
              <a:t>prices</a:t>
            </a:r>
            <a:r>
              <a:rPr lang="da-DK" dirty="0"/>
              <a:t> and the </a:t>
            </a:r>
            <a:r>
              <a:rPr lang="da-DK" dirty="0" err="1"/>
              <a:t>lack</a:t>
            </a:r>
            <a:r>
              <a:rPr lang="da-DK" dirty="0"/>
              <a:t> of </a:t>
            </a:r>
            <a:r>
              <a:rPr lang="da-DK" dirty="0" err="1"/>
              <a:t>technical</a:t>
            </a:r>
            <a:r>
              <a:rPr lang="da-DK" dirty="0"/>
              <a:t> and </a:t>
            </a:r>
            <a:r>
              <a:rPr lang="da-DK" dirty="0" err="1"/>
              <a:t>vocational</a:t>
            </a:r>
            <a:r>
              <a:rPr lang="da-DK" dirty="0"/>
              <a:t> </a:t>
            </a:r>
            <a:r>
              <a:rPr lang="da-DK" dirty="0" err="1"/>
              <a:t>skills</a:t>
            </a:r>
            <a:r>
              <a:rPr lang="da-DK" dirty="0"/>
              <a:t> </a:t>
            </a:r>
            <a:r>
              <a:rPr lang="da-DK" dirty="0" err="1"/>
              <a:t>inhibits</a:t>
            </a:r>
            <a:r>
              <a:rPr lang="da-DK" dirty="0"/>
              <a:t> </a:t>
            </a:r>
            <a:r>
              <a:rPr lang="da-DK" dirty="0" err="1"/>
              <a:t>economic</a:t>
            </a:r>
            <a:r>
              <a:rPr lang="da-DK" dirty="0"/>
              <a:t> </a:t>
            </a:r>
            <a:r>
              <a:rPr lang="da-DK" dirty="0" err="1"/>
              <a:t>growth</a:t>
            </a:r>
            <a:r>
              <a:rPr lang="da-DK" dirty="0"/>
              <a:t>. </a:t>
            </a:r>
          </a:p>
          <a:p>
            <a:endParaRPr lang="da-DK" dirty="0"/>
          </a:p>
          <a:p>
            <a:r>
              <a:rPr lang="da-DK" dirty="0" err="1"/>
              <a:t>Heavily</a:t>
            </a:r>
            <a:r>
              <a:rPr lang="da-DK" dirty="0"/>
              <a:t> dependent on </a:t>
            </a:r>
            <a:r>
              <a:rPr lang="da-DK" dirty="0" err="1"/>
              <a:t>foreign</a:t>
            </a:r>
            <a:r>
              <a:rPr lang="da-DK" dirty="0"/>
              <a:t> </a:t>
            </a:r>
            <a:r>
              <a:rPr lang="da-DK" dirty="0" err="1"/>
              <a:t>aid</a:t>
            </a:r>
            <a:r>
              <a:rPr lang="da-DK" dirty="0"/>
              <a:t>, with </a:t>
            </a:r>
            <a:r>
              <a:rPr lang="da-DK" dirty="0" err="1"/>
              <a:t>about</a:t>
            </a:r>
            <a:r>
              <a:rPr lang="da-DK" dirty="0"/>
              <a:t> 50 % of public </a:t>
            </a:r>
            <a:r>
              <a:rPr lang="da-DK" dirty="0" err="1"/>
              <a:t>investment</a:t>
            </a:r>
            <a:r>
              <a:rPr lang="da-DK" dirty="0"/>
              <a:t> programmes </a:t>
            </a:r>
            <a:r>
              <a:rPr lang="da-DK" dirty="0" err="1"/>
              <a:t>financed</a:t>
            </a:r>
            <a:r>
              <a:rPr lang="da-DK" dirty="0"/>
              <a:t> by </a:t>
            </a:r>
            <a:r>
              <a:rPr lang="da-DK" dirty="0" err="1"/>
              <a:t>external</a:t>
            </a:r>
            <a:r>
              <a:rPr lang="da-DK" dirty="0"/>
              <a:t> </a:t>
            </a:r>
            <a:r>
              <a:rPr lang="da-DK" dirty="0" err="1"/>
              <a:t>resources</a:t>
            </a:r>
            <a:r>
              <a:rPr lang="da-DK" dirty="0"/>
              <a:t>. </a:t>
            </a:r>
          </a:p>
          <a:p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5943A3A2-D590-424E-A0B2-4989ECB6BE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0000" y="583044"/>
            <a:ext cx="5905500" cy="520200"/>
          </a:xfrm>
        </p:spPr>
        <p:txBody>
          <a:bodyPr/>
          <a:lstStyle/>
          <a:p>
            <a:r>
              <a:rPr lang="da-DK" dirty="0" err="1"/>
              <a:t>Unemployment</a:t>
            </a:r>
            <a:r>
              <a:rPr lang="da-DK" dirty="0"/>
              <a:t> and </a:t>
            </a:r>
            <a:r>
              <a:rPr lang="da-DK" dirty="0" err="1"/>
              <a:t>lack</a:t>
            </a:r>
            <a:r>
              <a:rPr lang="da-DK" dirty="0"/>
              <a:t> of </a:t>
            </a:r>
            <a:r>
              <a:rPr lang="da-DK" dirty="0" err="1"/>
              <a:t>technical</a:t>
            </a:r>
            <a:r>
              <a:rPr lang="da-DK" dirty="0"/>
              <a:t> </a:t>
            </a:r>
            <a:r>
              <a:rPr lang="da-DK" dirty="0" err="1"/>
              <a:t>skills</a:t>
            </a:r>
            <a:endParaRPr lang="da-DK" dirty="0"/>
          </a:p>
        </p:txBody>
      </p:sp>
      <p:pic>
        <p:nvPicPr>
          <p:cNvPr id="9" name="Billede 8" descr="Et billede, der indeholder person&#10;&#10;Automatisk genereret beskrivelse">
            <a:extLst>
              <a:ext uri="{FF2B5EF4-FFF2-40B4-BE49-F238E27FC236}">
                <a16:creationId xmlns:a16="http://schemas.microsoft.com/office/drawing/2014/main" id="{ACB1ADA7-B625-2F45-859C-4DB31CDFF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270" y="4447234"/>
            <a:ext cx="3064565" cy="228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380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957533" y="1236213"/>
            <a:ext cx="405473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200"/>
              </a:lnSpc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EWB-DK is a technical humanitarian organization establishing life-saving and </a:t>
            </a:r>
            <a:r>
              <a:rPr lang="en-GB" kern="1300" dirty="0">
                <a:solidFill>
                  <a:srgbClr val="000000"/>
                </a:solidFill>
                <a:latin typeface="Arial"/>
                <a:cs typeface="Arial"/>
              </a:rPr>
              <a:t>sustainable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measures for people in need and poverty and thereby supporting the UN Sustainable Development Goals. </a:t>
            </a:r>
            <a:endParaRPr lang="da-DK" dirty="0">
              <a:solidFill>
                <a:schemeClr val="bg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lnSpc>
                <a:spcPts val="2200"/>
              </a:lnSpc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lnSpc>
                <a:spcPts val="2200"/>
              </a:lnSpc>
              <a:buFont typeface="Arial"/>
              <a:buChar char="•"/>
            </a:pPr>
            <a:r>
              <a:rPr lang="da-DK" kern="1300" dirty="0">
                <a:solidFill>
                  <a:srgbClr val="000000"/>
                </a:solidFill>
                <a:latin typeface="Arial"/>
                <a:cs typeface="Arial"/>
              </a:rPr>
              <a:t>Building a </a:t>
            </a:r>
            <a:r>
              <a:rPr lang="en-GB" kern="1300" dirty="0">
                <a:solidFill>
                  <a:srgbClr val="000000"/>
                </a:solidFill>
                <a:latin typeface="Arial"/>
                <a:cs typeface="Arial"/>
              </a:rPr>
              <a:t>better tomorrow </a:t>
            </a:r>
            <a:r>
              <a:rPr lang="en-US" kern="1300" dirty="0">
                <a:solidFill>
                  <a:srgbClr val="000000"/>
                </a:solidFill>
                <a:latin typeface="Arial"/>
                <a:cs typeface="Arial"/>
              </a:rPr>
              <a:t>requires basic human rights to be present, so that diseases and epidemics can be avoided and basic conditions for a dignified life are provided.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667" y="6122457"/>
            <a:ext cx="1524000" cy="547688"/>
          </a:xfrm>
          <a:prstGeom prst="rect">
            <a:avLst/>
          </a:prstGeom>
        </p:spPr>
      </p:pic>
      <p:sp>
        <p:nvSpPr>
          <p:cNvPr id="5" name="Pladsholder til tekst 4"/>
          <p:cNvSpPr txBox="1">
            <a:spLocks/>
          </p:cNvSpPr>
          <p:nvPr/>
        </p:nvSpPr>
        <p:spPr>
          <a:xfrm>
            <a:off x="957533" y="386234"/>
            <a:ext cx="5905500" cy="5202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Myriad Roman"/>
                <a:ea typeface="+mn-ea"/>
                <a:cs typeface="Myriad Roma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Myriad Roman"/>
                <a:ea typeface="+mn-ea"/>
                <a:cs typeface="Myriad Roman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Myriad Roman"/>
                <a:ea typeface="+mn-ea"/>
                <a:cs typeface="Myriad Roman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Myriad Roman"/>
                <a:ea typeface="+mn-ea"/>
                <a:cs typeface="Myriad Roman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Myriad Roman"/>
                <a:ea typeface="+mn-ea"/>
                <a:cs typeface="Myriad Roman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a better tomorrow </a:t>
            </a:r>
          </a:p>
        </p:txBody>
      </p:sp>
      <p:pic>
        <p:nvPicPr>
          <p:cNvPr id="2" name="Billede 1" descr="IMG_102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49951" y="1835363"/>
            <a:ext cx="4793199" cy="35948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diasnumm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a-DK" sz="9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IUG 2017 </a:t>
            </a:r>
            <a:fld id="{873975A7-53A8-D74B-9AF9-6C7A67E86880}" type="slidenum">
              <a:rPr lang="da-DK" sz="900" b="1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pPr/>
              <a:t>3</a:t>
            </a:fld>
            <a:endParaRPr lang="da-DK" sz="900" b="1" dirty="0">
              <a:solidFill>
                <a:schemeClr val="bg2">
                  <a:lumMod val="40000"/>
                  <a:lumOff val="6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914399" y="1457953"/>
            <a:ext cx="4368802" cy="2929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Established in 2001 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1,350+ members 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 active volunteers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through partners in south – current projects 15 /completed projects approx. 70 – 12.5 million DKK</a:t>
            </a:r>
          </a:p>
          <a:p>
            <a:pPr>
              <a:lnSpc>
                <a:spcPct val="150000"/>
              </a:lnSpc>
            </a:pPr>
            <a:endParaRPr lang="en-US" sz="1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ladsholder til tekst 4"/>
          <p:cNvSpPr txBox="1">
            <a:spLocks/>
          </p:cNvSpPr>
          <p:nvPr/>
        </p:nvSpPr>
        <p:spPr>
          <a:xfrm>
            <a:off x="914398" y="521700"/>
            <a:ext cx="5905500" cy="5202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Myriad Roman"/>
                <a:ea typeface="+mn-ea"/>
                <a:cs typeface="Myriad Roma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Myriad Roman"/>
                <a:ea typeface="+mn-ea"/>
                <a:cs typeface="Myriad Roman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Myriad Roman"/>
                <a:ea typeface="+mn-ea"/>
                <a:cs typeface="Myriad Roman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Myriad Roman"/>
                <a:ea typeface="+mn-ea"/>
                <a:cs typeface="Myriad Roman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Myriad Roman"/>
                <a:ea typeface="+mn-ea"/>
                <a:cs typeface="Myriad Roman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EWB-DK in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numbers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667" y="6122457"/>
            <a:ext cx="1524000" cy="547688"/>
          </a:xfrm>
          <a:prstGeom prst="rect">
            <a:avLst/>
          </a:prstGeom>
        </p:spPr>
      </p:pic>
      <p:pic>
        <p:nvPicPr>
          <p:cNvPr id="3" name="Billede 2" descr="IMG_20170109_10485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764" y="1457953"/>
            <a:ext cx="3364236" cy="448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914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iasnumm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a-DK" sz="9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IUG 2017 4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4294967295"/>
          </p:nvPr>
        </p:nvSpPr>
        <p:spPr>
          <a:xfrm>
            <a:off x="626533" y="851959"/>
            <a:ext cx="3793067" cy="56197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Our vision</a:t>
            </a:r>
          </a:p>
          <a:p>
            <a:endParaRPr lang="da-DK" dirty="0"/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EWB-DK works to develop strong and sustainable communities and to support development processes, based on equal and fair distribution of the world´s available resources.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667" y="6122457"/>
            <a:ext cx="1524000" cy="547688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933" y="2116667"/>
            <a:ext cx="4299312" cy="322736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numm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a-DK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IUG 2017 </a:t>
            </a:r>
            <a:fld id="{873975A7-53A8-D74B-9AF9-6C7A67E86880}" type="slidenum">
              <a:rPr lang="da-DK">
                <a:solidFill>
                  <a:schemeClr val="bg2">
                    <a:lumMod val="40000"/>
                    <a:lumOff val="60000"/>
                  </a:schemeClr>
                </a:solidFill>
              </a:rPr>
              <a:pPr/>
              <a:t>5</a:t>
            </a:fld>
            <a:endParaRPr lang="da-DK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4294967295"/>
          </p:nvPr>
        </p:nvSpPr>
        <p:spPr>
          <a:xfrm>
            <a:off x="694266" y="520171"/>
            <a:ext cx="4521201" cy="56197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Our mission</a:t>
            </a:r>
          </a:p>
          <a:p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To support vulnerable groups through technical, sustainable and local solutions.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To carry out development and relief work through the support of the Danish resource base.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To build knowledge and skills in our resource base to work in a global development context</a:t>
            </a:r>
            <a:r>
              <a:rPr lang="en-US" sz="1800" dirty="0">
                <a:latin typeface="Arial"/>
                <a:cs typeface="Arial"/>
              </a:rPr>
              <a:t>.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667" y="6122457"/>
            <a:ext cx="1524000" cy="547688"/>
          </a:xfrm>
          <a:prstGeom prst="rect">
            <a:avLst/>
          </a:prstGeom>
        </p:spPr>
      </p:pic>
      <p:pic>
        <p:nvPicPr>
          <p:cNvPr id="5" name="Billede 4" descr="2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47191" y="2025649"/>
            <a:ext cx="4682067" cy="35115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boks 3"/>
          <p:cNvSpPr txBox="1"/>
          <p:nvPr/>
        </p:nvSpPr>
        <p:spPr>
          <a:xfrm>
            <a:off x="348148" y="351408"/>
            <a:ext cx="6479998" cy="42404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focus </a:t>
            </a:r>
          </a:p>
        </p:txBody>
      </p:sp>
      <p:sp>
        <p:nvSpPr>
          <p:cNvPr id="10" name="Pladsholder til diasnumm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a-DK" sz="9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IUG 2017  </a:t>
            </a:r>
            <a:fld id="{873975A7-53A8-D74B-9AF9-6C7A67E86880}" type="slidenum">
              <a:rPr lang="da-DK" sz="900" b="1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pPr/>
              <a:t>6</a:t>
            </a:fld>
            <a:endParaRPr lang="da-DK" sz="900" b="1" dirty="0">
              <a:solidFill>
                <a:schemeClr val="bg2">
                  <a:lumMod val="40000"/>
                  <a:lumOff val="6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5" name="Billed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667" y="6122457"/>
            <a:ext cx="1524000" cy="547688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D1A31791-7D1D-ED4C-9EB6-677557FE4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103" y="890080"/>
            <a:ext cx="6772228" cy="385373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A1175C1-DA21-8040-A4E3-B79259C39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0000" y="1719470"/>
            <a:ext cx="6692900" cy="1633330"/>
          </a:xfrm>
        </p:spPr>
        <p:txBody>
          <a:bodyPr/>
          <a:lstStyle/>
          <a:p>
            <a:r>
              <a:rPr lang="da-DK" dirty="0" err="1">
                <a:solidFill>
                  <a:schemeClr val="bg1"/>
                </a:solidFill>
              </a:rPr>
              <a:t>Area</a:t>
            </a:r>
            <a:r>
              <a:rPr lang="da-DK" dirty="0">
                <a:solidFill>
                  <a:schemeClr val="bg1"/>
                </a:solidFill>
              </a:rPr>
              <a:t>: 71,740 km2 </a:t>
            </a:r>
          </a:p>
          <a:p>
            <a:r>
              <a:rPr lang="da-DK" dirty="0">
                <a:solidFill>
                  <a:schemeClr val="bg1"/>
                </a:solidFill>
              </a:rPr>
              <a:t>Population: </a:t>
            </a:r>
            <a:r>
              <a:rPr lang="en-GB" dirty="0">
                <a:solidFill>
                  <a:schemeClr val="bg1"/>
                </a:solidFill>
              </a:rPr>
              <a:t>7,813,207</a:t>
            </a:r>
            <a:r>
              <a:rPr lang="en-GB" dirty="0"/>
              <a:t> </a:t>
            </a:r>
            <a:r>
              <a:rPr lang="da-DK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endParaRPr lang="da-DK" dirty="0">
              <a:solidFill>
                <a:schemeClr val="bg1"/>
              </a:solidFill>
            </a:endParaRPr>
          </a:p>
          <a:p>
            <a:r>
              <a:rPr lang="da-DK" dirty="0">
                <a:solidFill>
                  <a:schemeClr val="bg1"/>
                </a:solidFill>
              </a:rPr>
              <a:t>Agricultural land: 56.2 % </a:t>
            </a:r>
          </a:p>
          <a:p>
            <a:r>
              <a:rPr lang="da-DK" dirty="0">
                <a:solidFill>
                  <a:schemeClr val="bg1"/>
                </a:solidFill>
              </a:rPr>
              <a:t>Forest: 37.5 % </a:t>
            </a:r>
          </a:p>
          <a:p>
            <a:pPr marL="0" indent="0">
              <a:buNone/>
            </a:pPr>
            <a:endParaRPr lang="da-DK" dirty="0">
              <a:solidFill>
                <a:schemeClr val="bg1"/>
              </a:solidFill>
            </a:endParaRPr>
          </a:p>
          <a:p>
            <a:r>
              <a:rPr lang="da-DK" dirty="0" err="1">
                <a:solidFill>
                  <a:schemeClr val="bg1"/>
                </a:solidFill>
              </a:rPr>
              <a:t>Electrification</a:t>
            </a:r>
            <a:r>
              <a:rPr lang="da-DK" dirty="0">
                <a:solidFill>
                  <a:schemeClr val="bg1"/>
                </a:solidFill>
              </a:rPr>
              <a:t>: 6 % of population </a:t>
            </a:r>
          </a:p>
          <a:p>
            <a:r>
              <a:rPr lang="da-DK" dirty="0" err="1">
                <a:solidFill>
                  <a:schemeClr val="bg1"/>
                </a:solidFill>
              </a:rPr>
              <a:t>Electricity</a:t>
            </a:r>
            <a:r>
              <a:rPr lang="da-DK" dirty="0">
                <a:solidFill>
                  <a:schemeClr val="bg1"/>
                </a:solidFill>
              </a:rPr>
              <a:t> from fossil </a:t>
            </a:r>
            <a:r>
              <a:rPr lang="da-DK" dirty="0" err="1">
                <a:solidFill>
                  <a:schemeClr val="bg1"/>
                </a:solidFill>
              </a:rPr>
              <a:t>fuels</a:t>
            </a:r>
            <a:r>
              <a:rPr lang="da-DK" dirty="0">
                <a:solidFill>
                  <a:schemeClr val="bg1"/>
                </a:solidFill>
              </a:rPr>
              <a:t>: 33.3 % </a:t>
            </a:r>
          </a:p>
          <a:p>
            <a:r>
              <a:rPr lang="da-DK" dirty="0" err="1">
                <a:solidFill>
                  <a:schemeClr val="bg1"/>
                </a:solidFill>
              </a:rPr>
              <a:t>Electricity</a:t>
            </a:r>
            <a:r>
              <a:rPr lang="da-DK" dirty="0">
                <a:solidFill>
                  <a:schemeClr val="bg1"/>
                </a:solidFill>
              </a:rPr>
              <a:t> from </a:t>
            </a:r>
            <a:r>
              <a:rPr lang="da-DK" dirty="0" err="1">
                <a:solidFill>
                  <a:schemeClr val="bg1"/>
                </a:solidFill>
              </a:rPr>
              <a:t>hydroelectric</a:t>
            </a:r>
            <a:r>
              <a:rPr lang="da-DK" dirty="0">
                <a:solidFill>
                  <a:schemeClr val="bg1"/>
                </a:solidFill>
              </a:rPr>
              <a:t>: 66.7 %</a:t>
            </a:r>
          </a:p>
          <a:p>
            <a:pPr marL="0" indent="0">
              <a:buNone/>
            </a:pPr>
            <a:r>
              <a:rPr lang="da-DK" dirty="0">
                <a:solidFill>
                  <a:schemeClr val="bg1"/>
                </a:solidFill>
              </a:rPr>
              <a:t> </a:t>
            </a:r>
          </a:p>
          <a:p>
            <a:r>
              <a:rPr lang="da-DK" dirty="0" err="1">
                <a:solidFill>
                  <a:schemeClr val="bg1"/>
                </a:solidFill>
              </a:rPr>
              <a:t>Roadways</a:t>
            </a:r>
            <a:r>
              <a:rPr lang="da-DK" dirty="0">
                <a:solidFill>
                  <a:schemeClr val="bg1"/>
                </a:solidFill>
              </a:rPr>
              <a:t>: 11,300 km </a:t>
            </a:r>
          </a:p>
          <a:p>
            <a:r>
              <a:rPr lang="da-DK" dirty="0" err="1">
                <a:solidFill>
                  <a:schemeClr val="bg1"/>
                </a:solidFill>
              </a:rPr>
              <a:t>Paved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roadways</a:t>
            </a:r>
            <a:r>
              <a:rPr lang="da-DK" dirty="0">
                <a:solidFill>
                  <a:schemeClr val="bg1"/>
                </a:solidFill>
              </a:rPr>
              <a:t>: 904 km </a:t>
            </a:r>
          </a:p>
          <a:p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A3C3ADC2-B28C-3B41-8B84-07E8BC07B3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>
                <a:solidFill>
                  <a:schemeClr val="bg1"/>
                </a:solidFill>
              </a:rPr>
              <a:t>Sierra Leone in </a:t>
            </a:r>
            <a:r>
              <a:rPr lang="da-DK" dirty="0" err="1">
                <a:solidFill>
                  <a:schemeClr val="bg1"/>
                </a:solidFill>
              </a:rPr>
              <a:t>numbers</a:t>
            </a:r>
            <a:endParaRPr lang="da-DK" dirty="0">
              <a:solidFill>
                <a:schemeClr val="bg1"/>
              </a:solidFill>
            </a:endParaRPr>
          </a:p>
        </p:txBody>
      </p:sp>
      <p:pic>
        <p:nvPicPr>
          <p:cNvPr id="8" name="Billede 7" descr="Et billede, der indeholder kort&#10;&#10;Automatisk genereret beskrivelse">
            <a:extLst>
              <a:ext uri="{FF2B5EF4-FFF2-40B4-BE49-F238E27FC236}">
                <a16:creationId xmlns:a16="http://schemas.microsoft.com/office/drawing/2014/main" id="{D1C13507-D1BC-EC4D-9932-B38AFE26E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6353" y="1719470"/>
            <a:ext cx="3906647" cy="440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21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tekst 4"/>
          <p:cNvSpPr>
            <a:spLocks noGrp="1"/>
          </p:cNvSpPr>
          <p:nvPr>
            <p:ph type="body" sz="quarter" idx="13"/>
          </p:nvPr>
        </p:nvSpPr>
        <p:spPr>
          <a:xfrm>
            <a:off x="1079999" y="702535"/>
            <a:ext cx="6493617" cy="520200"/>
          </a:xfrm>
        </p:spPr>
        <p:txBody>
          <a:bodyPr/>
          <a:lstStyle/>
          <a:p>
            <a:r>
              <a:rPr lang="da-DK" dirty="0">
                <a:solidFill>
                  <a:schemeClr val="bg1"/>
                </a:solidFill>
              </a:rPr>
              <a:t>Extreme </a:t>
            </a:r>
            <a:r>
              <a:rPr lang="da-DK" dirty="0" err="1">
                <a:solidFill>
                  <a:schemeClr val="bg1"/>
                </a:solidFill>
              </a:rPr>
              <a:t>poverty</a:t>
            </a:r>
            <a:r>
              <a:rPr lang="da-DK" dirty="0">
                <a:solidFill>
                  <a:schemeClr val="bg1"/>
                </a:solidFill>
              </a:rPr>
              <a:t> and </a:t>
            </a:r>
            <a:r>
              <a:rPr lang="da-DK" dirty="0" err="1">
                <a:solidFill>
                  <a:schemeClr val="bg1"/>
                </a:solidFill>
              </a:rPr>
              <a:t>gender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inequality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16E10B4A-5D41-F64F-8269-AC995CA14F4D}"/>
              </a:ext>
            </a:extLst>
          </p:cNvPr>
          <p:cNvSpPr txBox="1"/>
          <p:nvPr/>
        </p:nvSpPr>
        <p:spPr>
          <a:xfrm>
            <a:off x="308112" y="1311965"/>
            <a:ext cx="4999383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Sierra Leone is </a:t>
            </a:r>
            <a:r>
              <a:rPr lang="da-DK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da-D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da-DK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poorest</a:t>
            </a:r>
            <a:r>
              <a:rPr lang="da-D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</a:t>
            </a:r>
            <a:r>
              <a:rPr lang="da-D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da-DK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</a:t>
            </a:r>
            <a:r>
              <a:rPr lang="da-D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ranked</a:t>
            </a:r>
            <a:r>
              <a:rPr lang="da-D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182 of 188.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da-D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60 % of the population live under the </a:t>
            </a:r>
            <a:r>
              <a:rPr lang="da-DK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poverty</a:t>
            </a:r>
            <a:r>
              <a:rPr lang="da-D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line, with a </a:t>
            </a:r>
            <a:r>
              <a:rPr lang="da-DK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concentration</a:t>
            </a:r>
            <a:r>
              <a:rPr lang="da-D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rural </a:t>
            </a:r>
            <a:r>
              <a:rPr lang="da-DK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areas</a:t>
            </a:r>
            <a:r>
              <a:rPr lang="da-D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</a:t>
            </a:r>
            <a:r>
              <a:rPr lang="da-DK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da-D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40 % of the population has </a:t>
            </a:r>
            <a:r>
              <a:rPr lang="da-DK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da-D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r>
              <a:rPr lang="da-D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da-DK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potable</a:t>
            </a:r>
            <a:r>
              <a:rPr lang="da-D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da-D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a-DK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da-D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60% do not have </a:t>
            </a:r>
            <a:r>
              <a:rPr lang="da-DK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adequate</a:t>
            </a:r>
            <a:r>
              <a:rPr lang="da-D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sanitation</a:t>
            </a:r>
            <a:r>
              <a:rPr lang="da-D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Diarrhoeal</a:t>
            </a:r>
            <a:r>
              <a:rPr lang="da-D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r>
              <a:rPr lang="da-D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a-D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among</a:t>
            </a:r>
            <a:r>
              <a:rPr lang="da-D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da-DK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da-D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most </a:t>
            </a:r>
            <a:r>
              <a:rPr lang="da-DK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occurring</a:t>
            </a:r>
            <a:r>
              <a:rPr lang="da-D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causes</a:t>
            </a:r>
            <a:r>
              <a:rPr lang="da-D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da-DK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</a:t>
            </a:r>
            <a:r>
              <a:rPr lang="da-D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</a:t>
            </a:r>
            <a:r>
              <a:rPr lang="da-D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gender-based</a:t>
            </a:r>
            <a:r>
              <a:rPr lang="da-D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inequalities</a:t>
            </a:r>
            <a:r>
              <a:rPr lang="da-D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a-DK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reproductive</a:t>
            </a:r>
            <a:r>
              <a:rPr lang="da-D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da-D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empowerment</a:t>
            </a:r>
            <a:r>
              <a:rPr lang="da-D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a-DK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</a:t>
            </a:r>
            <a:r>
              <a:rPr lang="da-D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</a:t>
            </a:r>
            <a:r>
              <a:rPr lang="da-D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da-DK" dirty="0"/>
          </a:p>
        </p:txBody>
      </p:sp>
      <p:pic>
        <p:nvPicPr>
          <p:cNvPr id="6" name="Billede 5" descr="Et billede, der indeholder træ, udendørs, jord&#10;&#10;Automatisk genereret beskrivelse">
            <a:extLst>
              <a:ext uri="{FF2B5EF4-FFF2-40B4-BE49-F238E27FC236}">
                <a16:creationId xmlns:a16="http://schemas.microsoft.com/office/drawing/2014/main" id="{A43E8BC8-386A-014B-954B-04E06C3209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9" t="-1" b="3080"/>
          <a:stretch/>
        </p:blipFill>
        <p:spPr>
          <a:xfrm>
            <a:off x="5489095" y="2587255"/>
            <a:ext cx="3473305" cy="226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40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7001CA40-64C6-FE41-AF9A-426AA601DA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0B304EA-53F8-EF4C-B864-F005C9EA39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0000" y="2295939"/>
            <a:ext cx="6692900" cy="1056861"/>
          </a:xfrm>
        </p:spPr>
        <p:txBody>
          <a:bodyPr/>
          <a:lstStyle/>
          <a:p>
            <a:r>
              <a:rPr lang="da-DK" dirty="0">
                <a:solidFill>
                  <a:schemeClr val="bg1"/>
                </a:solidFill>
              </a:rPr>
              <a:t>Open </a:t>
            </a:r>
            <a:r>
              <a:rPr lang="da-DK" dirty="0" err="1">
                <a:solidFill>
                  <a:schemeClr val="bg1"/>
                </a:solidFill>
              </a:rPr>
              <a:t>defecation</a:t>
            </a:r>
            <a:r>
              <a:rPr lang="da-DK" dirty="0">
                <a:solidFill>
                  <a:schemeClr val="bg1"/>
                </a:solidFill>
              </a:rPr>
              <a:t> and </a:t>
            </a:r>
            <a:r>
              <a:rPr lang="da-DK" dirty="0" err="1">
                <a:solidFill>
                  <a:schemeClr val="bg1"/>
                </a:solidFill>
              </a:rPr>
              <a:t>unsustainable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mining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activities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contributes</a:t>
            </a:r>
            <a:r>
              <a:rPr lang="da-DK" dirty="0">
                <a:solidFill>
                  <a:schemeClr val="bg1"/>
                </a:solidFill>
              </a:rPr>
              <a:t> to pollution of </a:t>
            </a:r>
            <a:r>
              <a:rPr lang="da-DK" dirty="0" err="1">
                <a:solidFill>
                  <a:schemeClr val="bg1"/>
                </a:solidFill>
              </a:rPr>
              <a:t>water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resources</a:t>
            </a:r>
            <a:r>
              <a:rPr lang="da-DK" dirty="0">
                <a:solidFill>
                  <a:schemeClr val="bg1"/>
                </a:solidFill>
              </a:rPr>
              <a:t>. </a:t>
            </a:r>
          </a:p>
          <a:p>
            <a:endParaRPr lang="da-DK" dirty="0">
              <a:solidFill>
                <a:schemeClr val="bg1"/>
              </a:solidFill>
            </a:endParaRPr>
          </a:p>
          <a:p>
            <a:r>
              <a:rPr lang="da-DK" dirty="0" err="1">
                <a:solidFill>
                  <a:schemeClr val="bg1"/>
                </a:solidFill>
              </a:rPr>
              <a:t>Dependence</a:t>
            </a:r>
            <a:r>
              <a:rPr lang="da-DK" dirty="0">
                <a:solidFill>
                  <a:schemeClr val="bg1"/>
                </a:solidFill>
              </a:rPr>
              <a:t> on </a:t>
            </a:r>
            <a:r>
              <a:rPr lang="da-DK" dirty="0" err="1">
                <a:solidFill>
                  <a:schemeClr val="bg1"/>
                </a:solidFill>
              </a:rPr>
              <a:t>biomass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based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energy</a:t>
            </a:r>
            <a:r>
              <a:rPr lang="da-DK" dirty="0">
                <a:solidFill>
                  <a:schemeClr val="bg1"/>
                </a:solidFill>
              </a:rPr>
              <a:t> (80 % of the total) and </a:t>
            </a:r>
            <a:r>
              <a:rPr lang="da-DK" dirty="0" err="1">
                <a:solidFill>
                  <a:schemeClr val="bg1"/>
                </a:solidFill>
              </a:rPr>
              <a:t>rising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demands</a:t>
            </a:r>
            <a:r>
              <a:rPr lang="da-DK" dirty="0">
                <a:solidFill>
                  <a:schemeClr val="bg1"/>
                </a:solidFill>
              </a:rPr>
              <a:t> from agribusiness </a:t>
            </a:r>
            <a:r>
              <a:rPr lang="da-DK" dirty="0" err="1">
                <a:solidFill>
                  <a:schemeClr val="bg1"/>
                </a:solidFill>
              </a:rPr>
              <a:t>results</a:t>
            </a:r>
            <a:r>
              <a:rPr lang="da-DK" dirty="0">
                <a:solidFill>
                  <a:schemeClr val="bg1"/>
                </a:solidFill>
              </a:rPr>
              <a:t> in massive </a:t>
            </a:r>
            <a:r>
              <a:rPr lang="da-DK" dirty="0" err="1">
                <a:solidFill>
                  <a:schemeClr val="bg1"/>
                </a:solidFill>
              </a:rPr>
              <a:t>deforestation</a:t>
            </a:r>
            <a:r>
              <a:rPr lang="da-DK" dirty="0">
                <a:solidFill>
                  <a:schemeClr val="bg1"/>
                </a:solidFill>
              </a:rPr>
              <a:t> (3,000 </a:t>
            </a:r>
            <a:r>
              <a:rPr lang="da-DK" dirty="0" err="1">
                <a:solidFill>
                  <a:schemeClr val="bg1"/>
                </a:solidFill>
              </a:rPr>
              <a:t>hectares</a:t>
            </a:r>
            <a:r>
              <a:rPr lang="da-DK" dirty="0">
                <a:solidFill>
                  <a:schemeClr val="bg1"/>
                </a:solidFill>
              </a:rPr>
              <a:t> a </a:t>
            </a:r>
            <a:r>
              <a:rPr lang="da-DK" dirty="0" err="1">
                <a:solidFill>
                  <a:schemeClr val="bg1"/>
                </a:solidFill>
              </a:rPr>
              <a:t>year</a:t>
            </a:r>
            <a:r>
              <a:rPr lang="da-DK" dirty="0">
                <a:solidFill>
                  <a:schemeClr val="bg1"/>
                </a:solidFill>
              </a:rPr>
              <a:t>) and </a:t>
            </a:r>
            <a:r>
              <a:rPr lang="da-DK" dirty="0" err="1">
                <a:solidFill>
                  <a:schemeClr val="bg1"/>
                </a:solidFill>
              </a:rPr>
              <a:t>increased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risk</a:t>
            </a:r>
            <a:r>
              <a:rPr lang="da-DK" dirty="0">
                <a:solidFill>
                  <a:schemeClr val="bg1"/>
                </a:solidFill>
              </a:rPr>
              <a:t> of </a:t>
            </a:r>
            <a:r>
              <a:rPr lang="da-DK" dirty="0" err="1">
                <a:solidFill>
                  <a:schemeClr val="bg1"/>
                </a:solidFill>
              </a:rPr>
              <a:t>soil</a:t>
            </a:r>
            <a:r>
              <a:rPr lang="da-DK" dirty="0">
                <a:solidFill>
                  <a:schemeClr val="bg1"/>
                </a:solidFill>
              </a:rPr>
              <a:t> erosion and landslides. </a:t>
            </a:r>
          </a:p>
          <a:p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3491B71E-55B9-CC40-8A97-B4C3EF8D89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009" y="1041900"/>
            <a:ext cx="6867939" cy="520200"/>
          </a:xfrm>
        </p:spPr>
        <p:txBody>
          <a:bodyPr/>
          <a:lstStyle/>
          <a:p>
            <a:r>
              <a:rPr lang="da-DK" dirty="0" err="1">
                <a:solidFill>
                  <a:schemeClr val="bg1"/>
                </a:solidFill>
              </a:rPr>
              <a:t>Environmental</a:t>
            </a:r>
            <a:r>
              <a:rPr lang="da-DK" dirty="0">
                <a:solidFill>
                  <a:schemeClr val="bg1"/>
                </a:solidFill>
              </a:rPr>
              <a:t> problems and </a:t>
            </a:r>
            <a:r>
              <a:rPr lang="da-DK" dirty="0" err="1">
                <a:solidFill>
                  <a:schemeClr val="bg1"/>
                </a:solidFill>
              </a:rPr>
              <a:t>vulnerability</a:t>
            </a:r>
            <a:r>
              <a:rPr lang="da-DK" dirty="0">
                <a:solidFill>
                  <a:schemeClr val="bg1"/>
                </a:solidFill>
              </a:rPr>
              <a:t> to </a:t>
            </a:r>
            <a:r>
              <a:rPr lang="da-DK" dirty="0" err="1">
                <a:solidFill>
                  <a:schemeClr val="bg1"/>
                </a:solidFill>
              </a:rPr>
              <a:t>climate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change</a:t>
            </a:r>
            <a:endParaRPr lang="da-DK" dirty="0">
              <a:solidFill>
                <a:schemeClr val="bg1"/>
              </a:solidFill>
            </a:endParaRPr>
          </a:p>
        </p:txBody>
      </p:sp>
      <p:pic>
        <p:nvPicPr>
          <p:cNvPr id="8" name="Billede 7" descr="Et billede, der indeholder udendørs, jord, græs, plante&#10;&#10;Automatisk genereret beskrivelse">
            <a:extLst>
              <a:ext uri="{FF2B5EF4-FFF2-40B4-BE49-F238E27FC236}">
                <a16:creationId xmlns:a16="http://schemas.microsoft.com/office/drawing/2014/main" id="{8E2761F5-5A5F-F645-898C-4C625CE0C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7070" y="4314825"/>
            <a:ext cx="3613150" cy="240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564431"/>
      </p:ext>
    </p:extLst>
  </p:cSld>
  <p:clrMapOvr>
    <a:masterClrMapping/>
  </p:clrMapOvr>
</p:sld>
</file>

<file path=ppt/theme/theme1.xml><?xml version="1.0" encoding="utf-8"?>
<a:theme xmlns:a="http://schemas.openxmlformats.org/drawingml/2006/main" name="1_Kontortema">
  <a:themeElements>
    <a:clrScheme name="">
      <a:dk1>
        <a:sysClr val="windowText" lastClr="000000"/>
      </a:dk1>
      <a:lt1>
        <a:sysClr val="window" lastClr="FFFFFF"/>
      </a:lt1>
      <a:dk2>
        <a:srgbClr val="6E803F"/>
      </a:dk2>
      <a:lt2>
        <a:srgbClr val="E3DED1"/>
      </a:lt2>
      <a:accent1>
        <a:srgbClr val="F07F09"/>
      </a:accent1>
      <a:accent2>
        <a:srgbClr val="9F2936"/>
      </a:accent2>
      <a:accent3>
        <a:srgbClr val="E4E5E6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0366f4f-a990-480a-b8c6-4f971082f01c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E6038B0BB42249B07B178E7BC34335" ma:contentTypeVersion="12" ma:contentTypeDescription="Create a new document." ma:contentTypeScope="" ma:versionID="c00e47536775f6d3e744c9196cc6c0b6">
  <xsd:schema xmlns:xsd="http://www.w3.org/2001/XMLSchema" xmlns:xs="http://www.w3.org/2001/XMLSchema" xmlns:p="http://schemas.microsoft.com/office/2006/metadata/properties" xmlns:ns2="6f5fddb2-d2e8-4493-b2e0-50ca0d79eaf7" xmlns:ns3="40366f4f-a990-480a-b8c6-4f971082f01c" targetNamespace="http://schemas.microsoft.com/office/2006/metadata/properties" ma:root="true" ma:fieldsID="6df22055b9793ac624d7e1f53a1d80ec" ns2:_="" ns3:_="">
    <xsd:import namespace="6f5fddb2-d2e8-4493-b2e0-50ca0d79eaf7"/>
    <xsd:import namespace="40366f4f-a990-480a-b8c6-4f971082f0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5fddb2-d2e8-4493-b2e0-50ca0d79ea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366f4f-a990-480a-b8c6-4f971082f01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610349E-454C-43C8-8019-BA6BF0F0CE2C}">
  <ds:schemaRefs>
    <ds:schemaRef ds:uri="http://schemas.microsoft.com/office/2006/metadata/properties"/>
    <ds:schemaRef ds:uri="http://schemas.microsoft.com/office/infopath/2007/PartnerControls"/>
    <ds:schemaRef ds:uri="40366f4f-a990-480a-b8c6-4f971082f01c"/>
  </ds:schemaRefs>
</ds:datastoreItem>
</file>

<file path=customXml/itemProps2.xml><?xml version="1.0" encoding="utf-8"?>
<ds:datastoreItem xmlns:ds="http://schemas.openxmlformats.org/officeDocument/2006/customXml" ds:itemID="{41752237-9513-470D-9FE8-2BE9FAF28E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581AF6-5E07-4C92-AC52-AB75FA0D03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f5fddb2-d2e8-4493-b2e0-50ca0d79eaf7"/>
    <ds:schemaRef ds:uri="40366f4f-a990-480a-b8c6-4f971082f0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53454</TotalTime>
  <Words>463</Words>
  <Application>Microsoft Macintosh PowerPoint</Application>
  <PresentationFormat>Skærmshow (4:3)</PresentationFormat>
  <Paragraphs>64</Paragraphs>
  <Slides>10</Slides>
  <Notes>7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6" baseType="lpstr">
      <vt:lpstr>Arial</vt:lpstr>
      <vt:lpstr>Myriad Bold</vt:lpstr>
      <vt:lpstr>Myriad Pro</vt:lpstr>
      <vt:lpstr>Myriad Roman</vt:lpstr>
      <vt:lpstr>Trebuchet MS</vt:lpstr>
      <vt:lpstr>1_Kontortema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IUG</dc:title>
  <dc:creator>Fatemeh  Ghasemi</dc:creator>
  <cp:lastModifiedBy>Naja M Nielsen</cp:lastModifiedBy>
  <cp:revision>904</cp:revision>
  <cp:lastPrinted>2013-08-09T08:45:24Z</cp:lastPrinted>
  <dcterms:created xsi:type="dcterms:W3CDTF">2013-08-01T11:16:31Z</dcterms:created>
  <dcterms:modified xsi:type="dcterms:W3CDTF">2021-08-19T12:30:26Z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2251400</vt:r8>
  </property>
  <property fmtid="{D5CDD505-2E9C-101B-9397-08002B2CF9AE}" pid="3" name="ContentTypeId">
    <vt:lpwstr>0x01010083E6038B0BB42249B07B178E7BC34335</vt:lpwstr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</Properties>
</file>